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sldIdLst>
    <p:sldId id="256" r:id="rId2"/>
    <p:sldId id="257" r:id="rId3"/>
    <p:sldId id="258" r:id="rId4"/>
    <p:sldId id="259" r:id="rId5"/>
    <p:sldId id="260" r:id="rId6"/>
    <p:sldId id="262" r:id="rId7"/>
    <p:sldId id="261" r:id="rId8"/>
    <p:sldId id="263" r:id="rId9"/>
    <p:sldId id="265" r:id="rId10"/>
    <p:sldId id="264" r:id="rId11"/>
    <p:sldId id="266"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21" autoAdjust="0"/>
    <p:restoredTop sz="94662" autoAdjust="0"/>
  </p:normalViewPr>
  <p:slideViewPr>
    <p:cSldViewPr>
      <p:cViewPr varScale="1">
        <p:scale>
          <a:sx n="70" d="100"/>
          <a:sy n="70" d="100"/>
        </p:scale>
        <p:origin x="-1398"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2.png>
</file>

<file path=ppt/media/image3.jpg>
</file>

<file path=ppt/media/image4.jpeg>
</file>

<file path=ppt/media/image5.jpg>
</file>

<file path=ppt/media/image6.pn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13-Jul-20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77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13-Jul-20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69788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13-Jul-20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974905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13-Jul-20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78285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13-Jul-20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901165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13-Jul-20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9742447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13-Jul-20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361582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13-Jul-20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445567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13-Jul-20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06194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13-Jul-20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66806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13-Jul-20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966983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13-Jul-20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655025695"/>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4.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8.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9.xml"/><Relationship Id="rId4" Type="http://schemas.microsoft.com/office/2007/relationships/hdphoto" Target="../media/hdphoto4.wdp"/></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4" Type="http://schemas.microsoft.com/office/2007/relationships/hdphoto" Target="../media/hdphoto5.wdp"/></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jpg"/><Relationship Id="rId1" Type="http://schemas.openxmlformats.org/officeDocument/2006/relationships/slideLayout" Target="../slideLayouts/slideLayout9.xml"/><Relationship Id="rId4" Type="http://schemas.microsoft.com/office/2007/relationships/hdphoto" Target="../media/hdphoto6.wdp"/></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9.jpg"/><Relationship Id="rId1" Type="http://schemas.openxmlformats.org/officeDocument/2006/relationships/slideLayout" Target="../slideLayouts/slideLayout9.xml"/><Relationship Id="rId4" Type="http://schemas.microsoft.com/office/2007/relationships/hdphoto" Target="../media/hdphoto7.wdp"/></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Layout" Target="../slideLayouts/slideLayout2.xml"/><Relationship Id="rId4" Type="http://schemas.microsoft.com/office/2007/relationships/hdphoto" Target="../media/hdphoto8.wdp"/></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8000" r="-18000"/>
          </a:stretch>
        </a:blip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685800" y="381001"/>
            <a:ext cx="7772400" cy="1142999"/>
          </a:xfrm>
        </p:spPr>
        <p:txBody>
          <a:bodyPr>
            <a:normAutofit/>
          </a:bodyPr>
          <a:lstStyle/>
          <a:p>
            <a:r>
              <a:rPr lang="en-US" sz="2800" dirty="0" smtClean="0">
                <a:latin typeface="Cooper Black" pitchFamily="18" charset="0"/>
              </a:rPr>
              <a:t>THE   MARS  COLONISATION  PROGRAM </a:t>
            </a:r>
            <a:br>
              <a:rPr lang="en-US" sz="2800" dirty="0" smtClean="0">
                <a:latin typeface="Cooper Black" pitchFamily="18" charset="0"/>
              </a:rPr>
            </a:br>
            <a:r>
              <a:rPr lang="en-US" sz="2800" dirty="0" smtClean="0">
                <a:latin typeface="Cooper Black" pitchFamily="18" charset="0"/>
              </a:rPr>
              <a:t>  -  MICROSOFT</a:t>
            </a:r>
            <a:endParaRPr lang="en-US" sz="2800" dirty="0">
              <a:latin typeface="Cooper Black" pitchFamily="18" charset="0"/>
            </a:endParaRPr>
          </a:p>
        </p:txBody>
      </p:sp>
      <p:sp>
        <p:nvSpPr>
          <p:cNvPr id="5" name="Subtitle 4"/>
          <p:cNvSpPr>
            <a:spLocks noGrp="1"/>
          </p:cNvSpPr>
          <p:nvPr>
            <p:ph type="subTitle" idx="1"/>
          </p:nvPr>
        </p:nvSpPr>
        <p:spPr>
          <a:xfrm>
            <a:off x="304800" y="2286000"/>
            <a:ext cx="8534400" cy="4267200"/>
          </a:xfrm>
        </p:spPr>
        <p:txBody>
          <a:bodyPr>
            <a:normAutofit fontScale="77500" lnSpcReduction="20000"/>
          </a:bodyPr>
          <a:lstStyle/>
          <a:p>
            <a:r>
              <a:rPr lang="en-US" b="1" dirty="0" smtClean="0">
                <a:solidFill>
                  <a:schemeClr val="tx1"/>
                </a:solidFill>
                <a:latin typeface="Maiandra GD" pitchFamily="34" charset="0"/>
              </a:rPr>
              <a:t>           </a:t>
            </a:r>
            <a:r>
              <a:rPr lang="en-US" b="1" u="sng" dirty="0" smtClean="0">
                <a:solidFill>
                  <a:schemeClr val="tx1"/>
                </a:solidFill>
                <a:latin typeface="Maiandra GD" pitchFamily="34" charset="0"/>
              </a:rPr>
              <a:t>PROJECT ON </a:t>
            </a:r>
            <a:r>
              <a:rPr lang="en-US" b="1" dirty="0" smtClean="0">
                <a:solidFill>
                  <a:schemeClr val="tx1"/>
                </a:solidFill>
                <a:latin typeface="Maiandra GD" pitchFamily="34" charset="0"/>
              </a:rPr>
              <a:t>:  </a:t>
            </a:r>
          </a:p>
          <a:p>
            <a:endParaRPr lang="en-US" b="1" dirty="0" smtClean="0">
              <a:solidFill>
                <a:schemeClr val="tx1"/>
              </a:solidFill>
              <a:latin typeface="Maiandra GD" pitchFamily="34" charset="0"/>
            </a:endParaRPr>
          </a:p>
          <a:p>
            <a:r>
              <a:rPr lang="en-US" b="1" dirty="0" smtClean="0">
                <a:solidFill>
                  <a:schemeClr val="tx1"/>
                </a:solidFill>
                <a:latin typeface="Maiandra GD" pitchFamily="34" charset="0"/>
              </a:rPr>
              <a:t>           BUILD   AN   UNBEATABLE   </a:t>
            </a:r>
          </a:p>
          <a:p>
            <a:r>
              <a:rPr lang="en-US" b="1" dirty="0" smtClean="0">
                <a:solidFill>
                  <a:schemeClr val="tx1"/>
                </a:solidFill>
                <a:latin typeface="Maiandra GD" pitchFamily="34" charset="0"/>
              </a:rPr>
              <a:t>           TIC  TAC  TOE  GAME </a:t>
            </a:r>
          </a:p>
          <a:p>
            <a:r>
              <a:rPr lang="en-US" b="1" dirty="0" smtClean="0">
                <a:solidFill>
                  <a:schemeClr val="tx1"/>
                </a:solidFill>
                <a:latin typeface="Maiandra GD" pitchFamily="34" charset="0"/>
              </a:rPr>
              <a:t>            GAME  POWERED  BY AI USING </a:t>
            </a:r>
          </a:p>
          <a:p>
            <a:r>
              <a:rPr lang="en-US" b="1" dirty="0" smtClean="0">
                <a:solidFill>
                  <a:schemeClr val="tx1"/>
                </a:solidFill>
                <a:latin typeface="Maiandra GD" pitchFamily="34" charset="0"/>
              </a:rPr>
              <a:t>           MINIMAX  ALGORITHM</a:t>
            </a:r>
          </a:p>
          <a:p>
            <a:endParaRPr lang="en-US" b="1" dirty="0" smtClean="0">
              <a:solidFill>
                <a:schemeClr val="tx1"/>
              </a:solidFill>
              <a:latin typeface="Maiandra GD" pitchFamily="34" charset="0"/>
            </a:endParaRPr>
          </a:p>
          <a:p>
            <a:endParaRPr lang="en-US" b="1" dirty="0" smtClean="0">
              <a:solidFill>
                <a:schemeClr val="tx1"/>
              </a:solidFill>
              <a:latin typeface="Maiandra GD" pitchFamily="34" charset="0"/>
            </a:endParaRPr>
          </a:p>
          <a:p>
            <a:endParaRPr lang="en-US" b="1" dirty="0" smtClean="0">
              <a:solidFill>
                <a:schemeClr val="tx1"/>
              </a:solidFill>
              <a:latin typeface="Maiandra GD" pitchFamily="34" charset="0"/>
            </a:endParaRPr>
          </a:p>
          <a:p>
            <a:r>
              <a:rPr lang="en-US" b="1" dirty="0" smtClean="0">
                <a:solidFill>
                  <a:schemeClr val="tx1"/>
                </a:solidFill>
                <a:latin typeface="Arial Rounded MT Bold" pitchFamily="34" charset="0"/>
              </a:rPr>
              <a:t>BY – TEAM SAS </a:t>
            </a:r>
          </a:p>
          <a:p>
            <a:r>
              <a:rPr lang="en-US" b="1" dirty="0" smtClean="0">
                <a:solidFill>
                  <a:schemeClr val="tx1"/>
                </a:solidFill>
                <a:latin typeface="Arial Rounded MT Bold" pitchFamily="34" charset="0"/>
              </a:rPr>
              <a:t>                              </a:t>
            </a:r>
          </a:p>
        </p:txBody>
      </p:sp>
      <p:pic>
        <p:nvPicPr>
          <p:cNvPr id="2" name="Picture 1"/>
          <p:cNvPicPr>
            <a:picLocks noChangeAspect="1"/>
          </p:cNvPicPr>
          <p:nvPr/>
        </p:nvPicPr>
        <p:blipFill>
          <a:blip r:embed="rId3" cstate="print">
            <a:extLst>
              <a:ext uri="{BEBA8EAE-BF5A-486C-A8C5-ECC9F3942E4B}">
                <a14:imgProps xmlns:a14="http://schemas.microsoft.com/office/drawing/2010/main">
                  <a14:imgLayer r:embed="rId4">
                    <a14:imgEffect>
                      <a14:artisticFilmGrain/>
                    </a14:imgEffect>
                  </a14:imgLayer>
                </a14:imgProps>
              </a:ext>
              <a:ext uri="{28A0092B-C50C-407E-A947-70E740481C1C}">
                <a14:useLocalDpi xmlns:a14="http://schemas.microsoft.com/office/drawing/2010/main" val="0"/>
              </a:ext>
            </a:extLst>
          </a:blip>
          <a:stretch>
            <a:fillRect/>
          </a:stretch>
        </p:blipFill>
        <p:spPr>
          <a:xfrm>
            <a:off x="0" y="3505200"/>
            <a:ext cx="2971800" cy="2516089"/>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38272143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8000" r="-18000"/>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8"/>
            <a:ext cx="8229600" cy="868362"/>
          </a:xfrm>
          <a:solidFill>
            <a:schemeClr val="bg1">
              <a:lumMod val="75000"/>
              <a:lumOff val="25000"/>
            </a:schemeClr>
          </a:solidFill>
        </p:spPr>
        <p:txBody>
          <a:bodyPr>
            <a:normAutofit/>
          </a:bodyPr>
          <a:lstStyle/>
          <a:p>
            <a:r>
              <a:rPr lang="en-US" sz="4000" dirty="0" smtClean="0">
                <a:latin typeface="Maiandra GD" pitchFamily="34" charset="0"/>
              </a:rPr>
              <a:t>CONCLUSION</a:t>
            </a:r>
            <a:endParaRPr lang="en-US" sz="4000" dirty="0">
              <a:latin typeface="Maiandra GD" pitchFamily="34" charset="0"/>
            </a:endParaRPr>
          </a:p>
        </p:txBody>
      </p:sp>
      <p:sp>
        <p:nvSpPr>
          <p:cNvPr id="6" name="Content Placeholder 5"/>
          <p:cNvSpPr>
            <a:spLocks noGrp="1"/>
          </p:cNvSpPr>
          <p:nvPr>
            <p:ph idx="1"/>
          </p:nvPr>
        </p:nvSpPr>
        <p:spPr>
          <a:xfrm>
            <a:off x="304800" y="1371600"/>
            <a:ext cx="8610600" cy="5029200"/>
          </a:xfrm>
          <a:solidFill>
            <a:schemeClr val="bg1">
              <a:lumMod val="85000"/>
              <a:lumOff val="15000"/>
            </a:schemeClr>
          </a:solidFill>
        </p:spPr>
        <p:txBody>
          <a:bodyPr>
            <a:normAutofit fontScale="77500" lnSpcReduction="20000"/>
          </a:bodyPr>
          <a:lstStyle/>
          <a:p>
            <a:pPr algn="just">
              <a:buFont typeface="Wingdings" pitchFamily="2" charset="2"/>
              <a:buChar char="q"/>
            </a:pPr>
            <a:r>
              <a:rPr lang="en-US" sz="2800" dirty="0" smtClean="0">
                <a:latin typeface="Monotype Corsiva" pitchFamily="66" charset="0"/>
              </a:rPr>
              <a:t>We understood the principles </a:t>
            </a:r>
            <a:r>
              <a:rPr lang="en-US" sz="2800" dirty="0">
                <a:latin typeface="Monotype Corsiva" pitchFamily="66" charset="0"/>
              </a:rPr>
              <a:t>behind the </a:t>
            </a:r>
            <a:r>
              <a:rPr lang="en-US" sz="2800" dirty="0" smtClean="0">
                <a:latin typeface="Monotype Corsiva" pitchFamily="66" charset="0"/>
              </a:rPr>
              <a:t>Min max </a:t>
            </a:r>
            <a:r>
              <a:rPr lang="en-US" sz="2800" dirty="0">
                <a:latin typeface="Monotype Corsiva" pitchFamily="66" charset="0"/>
              </a:rPr>
              <a:t>algorithm that allowed us to create an unbeatable Tic </a:t>
            </a:r>
            <a:r>
              <a:rPr lang="en-US" sz="2800" dirty="0" err="1">
                <a:latin typeface="Monotype Corsiva" pitchFamily="66" charset="0"/>
              </a:rPr>
              <a:t>Tac</a:t>
            </a:r>
            <a:r>
              <a:rPr lang="en-US" sz="2800" dirty="0">
                <a:latin typeface="Monotype Corsiva" pitchFamily="66" charset="0"/>
              </a:rPr>
              <a:t> Toe AI agent. </a:t>
            </a:r>
            <a:r>
              <a:rPr lang="en-US" sz="2800" dirty="0" smtClean="0">
                <a:latin typeface="Monotype Corsiva" pitchFamily="66" charset="0"/>
              </a:rPr>
              <a:t>Min max </a:t>
            </a:r>
            <a:r>
              <a:rPr lang="en-US" sz="2800" dirty="0">
                <a:latin typeface="Monotype Corsiva" pitchFamily="66" charset="0"/>
              </a:rPr>
              <a:t>is a very powerful and universal algorithm that can be applied in a wide </a:t>
            </a:r>
            <a:r>
              <a:rPr lang="en-US" sz="2800" dirty="0" smtClean="0">
                <a:latin typeface="Monotype Corsiva" pitchFamily="66" charset="0"/>
              </a:rPr>
              <a:t>variety </a:t>
            </a:r>
            <a:r>
              <a:rPr lang="en-US" sz="2800" dirty="0">
                <a:latin typeface="Monotype Corsiva" pitchFamily="66" charset="0"/>
              </a:rPr>
              <a:t>of applications</a:t>
            </a:r>
            <a:r>
              <a:rPr lang="en-US" sz="2800" dirty="0" smtClean="0">
                <a:latin typeface="Monotype Corsiva" pitchFamily="66" charset="0"/>
              </a:rPr>
              <a:t>.</a:t>
            </a:r>
          </a:p>
          <a:p>
            <a:pPr marL="0" indent="0" algn="just">
              <a:buNone/>
            </a:pPr>
            <a:endParaRPr lang="en-US" sz="2800" dirty="0" smtClean="0">
              <a:latin typeface="Monotype Corsiva" pitchFamily="66" charset="0"/>
            </a:endParaRPr>
          </a:p>
          <a:p>
            <a:pPr algn="just">
              <a:buFont typeface="Wingdings" pitchFamily="2" charset="2"/>
              <a:buChar char="q"/>
            </a:pPr>
            <a:r>
              <a:rPr lang="en-US" sz="2800" dirty="0" smtClean="0">
                <a:latin typeface="Monotype Corsiva" pitchFamily="66" charset="0"/>
              </a:rPr>
              <a:t> </a:t>
            </a:r>
            <a:r>
              <a:rPr lang="en-US" sz="2800" dirty="0">
                <a:latin typeface="Monotype Corsiva" pitchFamily="66" charset="0"/>
              </a:rPr>
              <a:t>This </a:t>
            </a:r>
            <a:r>
              <a:rPr lang="en-US" sz="2800" dirty="0" smtClean="0">
                <a:latin typeface="Monotype Corsiva" pitchFamily="66" charset="0"/>
              </a:rPr>
              <a:t>project aims </a:t>
            </a:r>
            <a:r>
              <a:rPr lang="en-US" sz="2800" dirty="0">
                <a:latin typeface="Monotype Corsiva" pitchFamily="66" charset="0"/>
              </a:rPr>
              <a:t>at deducing an intelligent mathematical technique for playing a winning game in Tic-Tac-Toe .</a:t>
            </a:r>
            <a:endParaRPr lang="en-US" sz="2800" dirty="0" smtClean="0">
              <a:latin typeface="Monotype Corsiva" pitchFamily="66" charset="0"/>
            </a:endParaRPr>
          </a:p>
          <a:p>
            <a:pPr marL="0" indent="0" algn="just">
              <a:buNone/>
            </a:pPr>
            <a:endParaRPr lang="en-US" sz="2800" dirty="0" smtClean="0">
              <a:latin typeface="Monotype Corsiva" pitchFamily="66" charset="0"/>
            </a:endParaRPr>
          </a:p>
          <a:p>
            <a:pPr algn="just">
              <a:buFont typeface="Wingdings" pitchFamily="2" charset="2"/>
              <a:buChar char="q"/>
            </a:pPr>
            <a:r>
              <a:rPr lang="en-US" sz="2800" dirty="0" smtClean="0">
                <a:latin typeface="Monotype Corsiva" pitchFamily="66" charset="0"/>
              </a:rPr>
              <a:t> The algorithm </a:t>
            </a:r>
            <a:r>
              <a:rPr lang="en-US" sz="2800" dirty="0">
                <a:latin typeface="Monotype Corsiva" pitchFamily="66" charset="0"/>
              </a:rPr>
              <a:t>is implemented </a:t>
            </a:r>
            <a:r>
              <a:rPr lang="en-US" sz="2800" dirty="0" smtClean="0">
                <a:latin typeface="Monotype Corsiva" pitchFamily="66" charset="0"/>
              </a:rPr>
              <a:t>using HTML, CSS and Java Script .</a:t>
            </a:r>
          </a:p>
          <a:p>
            <a:pPr marL="0" indent="0" algn="just">
              <a:buNone/>
            </a:pPr>
            <a:endParaRPr lang="en-US" sz="2800" dirty="0" smtClean="0">
              <a:latin typeface="Monotype Corsiva" pitchFamily="66" charset="0"/>
            </a:endParaRPr>
          </a:p>
          <a:p>
            <a:pPr algn="just">
              <a:buFont typeface="Wingdings" pitchFamily="2" charset="2"/>
              <a:buChar char="q"/>
            </a:pPr>
            <a:r>
              <a:rPr lang="en-US" sz="2800" dirty="0" smtClean="0">
                <a:latin typeface="Monotype Corsiva" pitchFamily="66" charset="0"/>
              </a:rPr>
              <a:t> Tic-Tac-Toe </a:t>
            </a:r>
            <a:r>
              <a:rPr lang="en-US" sz="2800" dirty="0">
                <a:latin typeface="Monotype Corsiva" pitchFamily="66" charset="0"/>
              </a:rPr>
              <a:t>is a small game hence an unbeatable algorithm can be developed because the state space tree generated will be small </a:t>
            </a:r>
            <a:r>
              <a:rPr lang="en-US" sz="2800" dirty="0" smtClean="0">
                <a:latin typeface="Monotype Corsiva" pitchFamily="66" charset="0"/>
              </a:rPr>
              <a:t>.</a:t>
            </a:r>
          </a:p>
          <a:p>
            <a:pPr marL="0" indent="0" algn="just">
              <a:buNone/>
            </a:pPr>
            <a:endParaRPr lang="en-US" sz="2800" dirty="0" smtClean="0">
              <a:latin typeface="Monotype Corsiva" pitchFamily="66" charset="0"/>
            </a:endParaRPr>
          </a:p>
          <a:p>
            <a:pPr algn="just">
              <a:buFont typeface="Wingdings" pitchFamily="2" charset="2"/>
              <a:buChar char="q"/>
            </a:pPr>
            <a:r>
              <a:rPr lang="en-US" sz="2800" dirty="0" smtClean="0">
                <a:latin typeface="Monotype Corsiva" pitchFamily="66" charset="0"/>
              </a:rPr>
              <a:t>For </a:t>
            </a:r>
            <a:r>
              <a:rPr lang="en-US" sz="2800" dirty="0">
                <a:latin typeface="Monotype Corsiva" pitchFamily="66" charset="0"/>
              </a:rPr>
              <a:t>future research study, this game algorithm can be extended to simulate other complicated games like chess and checkers However, in case of chess there are 64 squares with two players. This leads to several possibilities.</a:t>
            </a:r>
            <a:endParaRPr lang="en-US" sz="2800" dirty="0" smtClean="0">
              <a:latin typeface="Monotype Corsiva" pitchFamily="66" charset="0"/>
            </a:endParaRPr>
          </a:p>
          <a:p>
            <a:pPr marL="0" indent="0" algn="just">
              <a:buNone/>
            </a:pPr>
            <a:endParaRPr lang="en-US" sz="2800" dirty="0">
              <a:latin typeface="Monotype Corsiva" pitchFamily="66" charset="0"/>
            </a:endParaRPr>
          </a:p>
        </p:txBody>
      </p:sp>
    </p:spTree>
    <p:extLst>
      <p:ext uri="{BB962C8B-B14F-4D97-AF65-F5344CB8AC3E}">
        <p14:creationId xmlns:p14="http://schemas.microsoft.com/office/powerpoint/2010/main" val="30743576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5000"/>
            <a:lum/>
          </a:blip>
          <a:srcRect/>
          <a:stretch>
            <a:fillRect l="-17000" r="-17000"/>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200" y="1981200"/>
            <a:ext cx="8229600" cy="2743200"/>
          </a:xfrm>
        </p:spPr>
        <p:txBody>
          <a:bodyPr/>
          <a:lstStyle/>
          <a:p>
            <a:r>
              <a:rPr lang="en-US" b="1" dirty="0" smtClean="0">
                <a:solidFill>
                  <a:schemeClr val="bg1"/>
                </a:solidFill>
                <a:latin typeface="Cooper Black" pitchFamily="18" charset="0"/>
              </a:rPr>
              <a:t>THANK YOU</a:t>
            </a:r>
            <a:endParaRPr lang="en-US" b="1" dirty="0">
              <a:solidFill>
                <a:schemeClr val="bg1"/>
              </a:solidFill>
              <a:latin typeface="Cooper Black" pitchFamily="18" charset="0"/>
            </a:endParaRPr>
          </a:p>
        </p:txBody>
      </p:sp>
    </p:spTree>
    <p:extLst>
      <p:ext uri="{BB962C8B-B14F-4D97-AF65-F5344CB8AC3E}">
        <p14:creationId xmlns:p14="http://schemas.microsoft.com/office/powerpoint/2010/main" val="39407652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62000"/>
          </a:xfrm>
        </p:spPr>
        <p:txBody>
          <a:bodyPr>
            <a:normAutofit/>
          </a:bodyPr>
          <a:lstStyle/>
          <a:p>
            <a:r>
              <a:rPr lang="en-US" b="1" dirty="0" smtClean="0">
                <a:latin typeface="Maiandra GD" pitchFamily="34" charset="0"/>
              </a:rPr>
              <a:t>ABOUT :  TIC TAC TOE</a:t>
            </a:r>
            <a:endParaRPr lang="en-US" b="1" dirty="0">
              <a:latin typeface="Maiandra GD" pitchFamily="34" charset="0"/>
            </a:endParaRPr>
          </a:p>
        </p:txBody>
      </p:sp>
      <p:sp>
        <p:nvSpPr>
          <p:cNvPr id="9" name="Content Placeholder 8"/>
          <p:cNvSpPr>
            <a:spLocks noGrp="1"/>
          </p:cNvSpPr>
          <p:nvPr>
            <p:ph idx="1"/>
          </p:nvPr>
        </p:nvSpPr>
        <p:spPr>
          <a:xfrm>
            <a:off x="457200" y="838200"/>
            <a:ext cx="8229600" cy="5791200"/>
          </a:xfr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3500000" scaled="1"/>
            <a:tileRect/>
          </a:gradFill>
        </p:spPr>
        <p:txBody>
          <a:bodyPr>
            <a:normAutofit fontScale="92500" lnSpcReduction="10000"/>
          </a:bodyPr>
          <a:lstStyle/>
          <a:p>
            <a:pPr algn="just"/>
            <a:r>
              <a:rPr lang="en-US" sz="2000" dirty="0" smtClean="0">
                <a:latin typeface="Monotype Corsiva" pitchFamily="66" charset="0"/>
                <a:cs typeface="Arial" pitchFamily="34" charset="0"/>
              </a:rPr>
              <a:t>Tic-tac-toe (also known as </a:t>
            </a:r>
            <a:r>
              <a:rPr lang="en-US" sz="2000" dirty="0" err="1" smtClean="0">
                <a:latin typeface="Monotype Corsiva" pitchFamily="66" charset="0"/>
                <a:cs typeface="Arial" pitchFamily="34" charset="0"/>
              </a:rPr>
              <a:t>noughts</a:t>
            </a:r>
            <a:r>
              <a:rPr lang="en-US" sz="2000" dirty="0" smtClean="0">
                <a:latin typeface="Monotype Corsiva" pitchFamily="66" charset="0"/>
                <a:cs typeface="Arial" pitchFamily="34" charset="0"/>
              </a:rPr>
              <a:t> and crosses or </a:t>
            </a:r>
            <a:r>
              <a:rPr lang="en-US" sz="2000" dirty="0" err="1" smtClean="0">
                <a:latin typeface="Monotype Corsiva" pitchFamily="66" charset="0"/>
                <a:cs typeface="Arial" pitchFamily="34" charset="0"/>
              </a:rPr>
              <a:t>Xs</a:t>
            </a:r>
            <a:r>
              <a:rPr lang="en-US" sz="2000" dirty="0" smtClean="0">
                <a:latin typeface="Monotype Corsiva" pitchFamily="66" charset="0"/>
                <a:cs typeface="Arial" pitchFamily="34" charset="0"/>
              </a:rPr>
              <a:t> and </a:t>
            </a:r>
            <a:r>
              <a:rPr lang="en-US" sz="2000" dirty="0" err="1" smtClean="0">
                <a:latin typeface="Monotype Corsiva" pitchFamily="66" charset="0"/>
                <a:cs typeface="Arial" pitchFamily="34" charset="0"/>
              </a:rPr>
              <a:t>Os</a:t>
            </a:r>
            <a:r>
              <a:rPr lang="en-US" sz="2000" dirty="0" smtClean="0">
                <a:latin typeface="Monotype Corsiva" pitchFamily="66" charset="0"/>
                <a:cs typeface="Arial" pitchFamily="34" charset="0"/>
              </a:rPr>
              <a:t>) is a paper-and-pencil game for two players, X and O, who take</a:t>
            </a:r>
          </a:p>
          <a:p>
            <a:pPr marL="0" indent="0" algn="just">
              <a:buNone/>
            </a:pPr>
            <a:r>
              <a:rPr lang="en-US" sz="2000" dirty="0">
                <a:latin typeface="Monotype Corsiva" pitchFamily="66" charset="0"/>
                <a:cs typeface="Arial" pitchFamily="34" charset="0"/>
              </a:rPr>
              <a:t> </a:t>
            </a:r>
            <a:r>
              <a:rPr lang="en-US" sz="2000" dirty="0" smtClean="0">
                <a:latin typeface="Monotype Corsiva" pitchFamily="66" charset="0"/>
                <a:cs typeface="Arial" pitchFamily="34" charset="0"/>
              </a:rPr>
              <a:t>     turns marking the spaces in a 3×3 grid. </a:t>
            </a:r>
          </a:p>
          <a:p>
            <a:pPr marL="0" indent="0" algn="just">
              <a:buNone/>
            </a:pPr>
            <a:r>
              <a:rPr lang="en-US" sz="2000" dirty="0" smtClean="0">
                <a:latin typeface="Monotype Corsiva" pitchFamily="66" charset="0"/>
                <a:cs typeface="Arial" pitchFamily="34" charset="0"/>
              </a:rPr>
              <a:t>      The player who succeeds in placing three </a:t>
            </a:r>
          </a:p>
          <a:p>
            <a:pPr marL="0" indent="0" algn="just">
              <a:buNone/>
            </a:pPr>
            <a:r>
              <a:rPr lang="en-US" sz="2000" dirty="0" smtClean="0">
                <a:latin typeface="Monotype Corsiva" pitchFamily="66" charset="0"/>
                <a:cs typeface="Arial" pitchFamily="34" charset="0"/>
              </a:rPr>
              <a:t>      of their marks in a horizontal, vertical, or</a:t>
            </a:r>
          </a:p>
          <a:p>
            <a:pPr marL="0" indent="0" algn="just">
              <a:buNone/>
            </a:pPr>
            <a:r>
              <a:rPr lang="en-US" sz="2000" dirty="0" smtClean="0">
                <a:latin typeface="Monotype Corsiva" pitchFamily="66" charset="0"/>
                <a:cs typeface="Arial" pitchFamily="34" charset="0"/>
              </a:rPr>
              <a:t>       diagonal row wins the game.</a:t>
            </a:r>
          </a:p>
          <a:p>
            <a:pPr marL="0" indent="0" algn="just">
              <a:buNone/>
            </a:pPr>
            <a:endParaRPr lang="en-US" sz="2000" dirty="0" smtClean="0">
              <a:latin typeface="Monotype Corsiva" pitchFamily="66" charset="0"/>
            </a:endParaRPr>
          </a:p>
          <a:p>
            <a:pPr marL="0" indent="0" algn="just">
              <a:buNone/>
            </a:pPr>
            <a:endParaRPr lang="en-US" sz="2000" dirty="0" smtClean="0">
              <a:latin typeface="Monotype Corsiva" pitchFamily="66" charset="0"/>
            </a:endParaRPr>
          </a:p>
          <a:p>
            <a:pPr algn="just"/>
            <a:r>
              <a:rPr lang="en-US" sz="2000" dirty="0" smtClean="0">
                <a:latin typeface="Monotype Corsiva" pitchFamily="66" charset="0"/>
              </a:rPr>
              <a:t>In order to solve Tic </a:t>
            </a:r>
            <a:r>
              <a:rPr lang="en-US" sz="2000" dirty="0" err="1" smtClean="0">
                <a:latin typeface="Monotype Corsiva" pitchFamily="66" charset="0"/>
              </a:rPr>
              <a:t>Tac</a:t>
            </a:r>
            <a:r>
              <a:rPr lang="en-US" sz="2000" dirty="0" smtClean="0">
                <a:latin typeface="Monotype Corsiva" pitchFamily="66" charset="0"/>
              </a:rPr>
              <a:t> Toe, we need to go</a:t>
            </a:r>
          </a:p>
          <a:p>
            <a:pPr marL="0" indent="0" algn="just">
              <a:buNone/>
            </a:pPr>
            <a:r>
              <a:rPr lang="en-US" sz="2000" dirty="0" smtClean="0">
                <a:latin typeface="Monotype Corsiva" pitchFamily="66" charset="0"/>
              </a:rPr>
              <a:t>     deeper than just to think about it as a game </a:t>
            </a:r>
          </a:p>
          <a:p>
            <a:pPr marL="0" indent="0" algn="just">
              <a:buNone/>
            </a:pPr>
            <a:r>
              <a:rPr lang="en-US" sz="2000" dirty="0" smtClean="0">
                <a:latin typeface="Monotype Corsiva" pitchFamily="66" charset="0"/>
              </a:rPr>
              <a:t>     where two players place X’s and O’s on the board. Formally speaking, Tic </a:t>
            </a:r>
            <a:r>
              <a:rPr lang="en-US" sz="2000" dirty="0" err="1" smtClean="0">
                <a:latin typeface="Monotype Corsiva" pitchFamily="66" charset="0"/>
              </a:rPr>
              <a:t>Tac</a:t>
            </a:r>
            <a:r>
              <a:rPr lang="en-US" sz="2000" dirty="0" smtClean="0">
                <a:latin typeface="Monotype Corsiva" pitchFamily="66" charset="0"/>
              </a:rPr>
              <a:t> Toe is a</a:t>
            </a:r>
          </a:p>
          <a:p>
            <a:pPr marL="0" indent="0" algn="just">
              <a:buNone/>
            </a:pPr>
            <a:r>
              <a:rPr lang="en-US" sz="2000" dirty="0">
                <a:latin typeface="Monotype Corsiva" pitchFamily="66" charset="0"/>
              </a:rPr>
              <a:t> </a:t>
            </a:r>
            <a:r>
              <a:rPr lang="en-US" sz="2000" dirty="0" smtClean="0">
                <a:latin typeface="Monotype Corsiva" pitchFamily="66" charset="0"/>
              </a:rPr>
              <a:t>     zero-sum and perfect information game. It means that each participant’s gain is equal</a:t>
            </a:r>
          </a:p>
          <a:p>
            <a:pPr marL="0" indent="0" algn="just">
              <a:buNone/>
            </a:pPr>
            <a:r>
              <a:rPr lang="en-US" sz="2000" dirty="0">
                <a:latin typeface="Monotype Corsiva" pitchFamily="66" charset="0"/>
              </a:rPr>
              <a:t> </a:t>
            </a:r>
            <a:r>
              <a:rPr lang="en-US" sz="2000" dirty="0" smtClean="0">
                <a:latin typeface="Monotype Corsiva" pitchFamily="66" charset="0"/>
              </a:rPr>
              <a:t>     to the other participants’ losses and we  would know everything about the current  </a:t>
            </a:r>
          </a:p>
          <a:p>
            <a:pPr marL="0" indent="0" algn="just">
              <a:buNone/>
            </a:pPr>
            <a:r>
              <a:rPr lang="en-US" sz="2000" dirty="0">
                <a:latin typeface="Monotype Corsiva" pitchFamily="66" charset="0"/>
              </a:rPr>
              <a:t> </a:t>
            </a:r>
            <a:r>
              <a:rPr lang="en-US" sz="2000" dirty="0" smtClean="0">
                <a:latin typeface="Monotype Corsiva" pitchFamily="66" charset="0"/>
              </a:rPr>
              <a:t>      game state.</a:t>
            </a:r>
          </a:p>
          <a:p>
            <a:pPr marL="0" indent="0" algn="just">
              <a:buNone/>
            </a:pPr>
            <a:endParaRPr lang="en-US" sz="2000" dirty="0" smtClean="0">
              <a:latin typeface="Monotype Corsiva" pitchFamily="66" charset="0"/>
            </a:endParaRPr>
          </a:p>
          <a:p>
            <a:pPr marL="0" indent="0" algn="just">
              <a:buNone/>
            </a:pPr>
            <a:r>
              <a:rPr lang="en-US" sz="2000" dirty="0">
                <a:latin typeface="Monotype Corsiva" pitchFamily="66" charset="0"/>
              </a:rPr>
              <a:t> </a:t>
            </a:r>
            <a:r>
              <a:rPr lang="en-US" sz="2000" dirty="0" smtClean="0">
                <a:latin typeface="Monotype Corsiva" pitchFamily="66" charset="0"/>
              </a:rPr>
              <a:t>     </a:t>
            </a:r>
          </a:p>
          <a:p>
            <a:pPr algn="just"/>
            <a:r>
              <a:rPr lang="en-US" sz="2000" dirty="0" smtClean="0">
                <a:latin typeface="Monotype Corsiva" pitchFamily="66" charset="0"/>
              </a:rPr>
              <a:t>In a two-player (A </a:t>
            </a:r>
            <a:r>
              <a:rPr lang="en-US" sz="2000" dirty="0" err="1" smtClean="0">
                <a:latin typeface="Monotype Corsiva" pitchFamily="66" charset="0"/>
              </a:rPr>
              <a:t>vs</a:t>
            </a:r>
            <a:r>
              <a:rPr lang="en-US" sz="2000" dirty="0" smtClean="0">
                <a:latin typeface="Monotype Corsiva" pitchFamily="66" charset="0"/>
              </a:rPr>
              <a:t> B) game, if player A scores x points (utility units), player B loses x points. Total gains/losses always sum up to 0.</a:t>
            </a:r>
          </a:p>
          <a:p>
            <a:pPr marL="0" indent="0">
              <a:buNone/>
            </a:pPr>
            <a:endParaRPr lang="en-US" sz="2000" dirty="0" smtClean="0">
              <a:latin typeface="Monotype Corsiva" pitchFamily="66" charset="0"/>
            </a:endParaRPr>
          </a:p>
          <a:p>
            <a:endParaRPr lang="en-US" dirty="0"/>
          </a:p>
        </p:txBody>
      </p:sp>
      <p:pic>
        <p:nvPicPr>
          <p:cNvPr id="10" name="Picture 9"/>
          <p:cNvPicPr>
            <a:picLocks noChangeAspect="1"/>
          </p:cNvPicPr>
          <p:nvPr/>
        </p:nvPicPr>
        <p:blipFill rotWithShape="1">
          <a:blip r:embed="rId3" cstate="print">
            <a:extLst>
              <a:ext uri="{28A0092B-C50C-407E-A947-70E740481C1C}">
                <a14:useLocalDpi xmlns:a14="http://schemas.microsoft.com/office/drawing/2010/main" val="0"/>
              </a:ext>
            </a:extLst>
          </a:blip>
          <a:srcRect b="11078"/>
          <a:stretch/>
        </p:blipFill>
        <p:spPr>
          <a:xfrm>
            <a:off x="5029200" y="1447800"/>
            <a:ext cx="3962400" cy="2021932"/>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27777464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1000" r="-11000"/>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914400"/>
          </a:xfrm>
        </p:spPr>
        <p:txBody>
          <a:bodyPr>
            <a:normAutofit/>
          </a:bodyPr>
          <a:lstStyle/>
          <a:p>
            <a:r>
              <a:rPr lang="en-US" sz="3600" b="1" dirty="0" smtClean="0">
                <a:latin typeface="Maiandra GD" pitchFamily="34" charset="0"/>
                <a:cs typeface="Arial" pitchFamily="34" charset="0"/>
              </a:rPr>
              <a:t>MINIMAX  ALGORITHM</a:t>
            </a:r>
            <a:endParaRPr lang="en-US" sz="3600" b="1" dirty="0">
              <a:latin typeface="Maiandra GD" pitchFamily="34" charset="0"/>
              <a:cs typeface="Arial" pitchFamily="34" charset="0"/>
            </a:endParaRPr>
          </a:p>
        </p:txBody>
      </p:sp>
      <p:sp>
        <p:nvSpPr>
          <p:cNvPr id="5" name="Content Placeholder 4"/>
          <p:cNvSpPr>
            <a:spLocks noGrp="1"/>
          </p:cNvSpPr>
          <p:nvPr>
            <p:ph sz="half" idx="1"/>
          </p:nvPr>
        </p:nvSpPr>
        <p:spPr>
          <a:xfrm>
            <a:off x="228600" y="990600"/>
            <a:ext cx="4114800" cy="5562600"/>
          </a:xfrm>
          <a:solidFill>
            <a:schemeClr val="bg2">
              <a:lumMod val="50000"/>
            </a:schemeClr>
          </a:solidFill>
        </p:spPr>
        <p:txBody>
          <a:bodyPr>
            <a:normAutofit fontScale="92500" lnSpcReduction="10000"/>
          </a:bodyPr>
          <a:lstStyle/>
          <a:p>
            <a:pPr algn="just">
              <a:buFont typeface="Wingdings" pitchFamily="2" charset="2"/>
              <a:buChar char="q"/>
            </a:pPr>
            <a:r>
              <a:rPr lang="en-US" sz="2400" dirty="0" err="1" smtClean="0">
                <a:latin typeface="Monotype Corsiva" pitchFamily="66" charset="0"/>
                <a:cs typeface="Arial" pitchFamily="34" charset="0"/>
              </a:rPr>
              <a:t>Minimax</a:t>
            </a:r>
            <a:r>
              <a:rPr lang="en-US" sz="2400" dirty="0" smtClean="0">
                <a:latin typeface="Monotype Corsiva" pitchFamily="66" charset="0"/>
                <a:cs typeface="Arial" pitchFamily="34" charset="0"/>
              </a:rPr>
              <a:t> is a recursive algorithm which is used to choose an optimal move for a player assuming that the opponent is also playing optimally. </a:t>
            </a:r>
          </a:p>
          <a:p>
            <a:pPr marL="0" indent="0" algn="just">
              <a:buNone/>
            </a:pPr>
            <a:endParaRPr lang="en-US" sz="2400" dirty="0" smtClean="0">
              <a:latin typeface="Monotype Corsiva" pitchFamily="66" charset="0"/>
              <a:cs typeface="Arial" pitchFamily="34" charset="0"/>
            </a:endParaRPr>
          </a:p>
          <a:p>
            <a:pPr algn="just">
              <a:buFont typeface="Wingdings" pitchFamily="2" charset="2"/>
              <a:buChar char="q"/>
            </a:pPr>
            <a:r>
              <a:rPr lang="en-US" sz="2400" dirty="0" smtClean="0">
                <a:latin typeface="Monotype Corsiva" pitchFamily="66" charset="0"/>
                <a:cs typeface="Arial" pitchFamily="34" charset="0"/>
              </a:rPr>
              <a:t>As its name suggests, its goal is to minimize the maximum loss (minimize the worst case scenario).</a:t>
            </a:r>
          </a:p>
          <a:p>
            <a:pPr algn="just">
              <a:buFont typeface="Wingdings" pitchFamily="2" charset="2"/>
              <a:buChar char="q"/>
            </a:pPr>
            <a:endParaRPr lang="en-US" sz="2400" dirty="0">
              <a:latin typeface="Monotype Corsiva" pitchFamily="66" charset="0"/>
              <a:cs typeface="Arial" pitchFamily="34" charset="0"/>
            </a:endParaRPr>
          </a:p>
          <a:p>
            <a:pPr algn="just">
              <a:buFont typeface="Wingdings" pitchFamily="2" charset="2"/>
              <a:buChar char="q"/>
            </a:pPr>
            <a:r>
              <a:rPr lang="en-US" sz="2400" dirty="0" smtClean="0">
                <a:latin typeface="Monotype Corsiva" pitchFamily="66" charset="0"/>
                <a:cs typeface="Arial" pitchFamily="34" charset="0"/>
              </a:rPr>
              <a:t> To check whether or not the current move is better than the best move we take the help of </a:t>
            </a:r>
            <a:r>
              <a:rPr lang="en-US" sz="2400" dirty="0" err="1" smtClean="0">
                <a:latin typeface="Monotype Corsiva" pitchFamily="66" charset="0"/>
                <a:cs typeface="Arial" pitchFamily="34" charset="0"/>
              </a:rPr>
              <a:t>minimax</a:t>
            </a:r>
            <a:r>
              <a:rPr lang="en-US" sz="2400" dirty="0" smtClean="0">
                <a:latin typeface="Monotype Corsiva" pitchFamily="66" charset="0"/>
                <a:cs typeface="Arial" pitchFamily="34" charset="0"/>
              </a:rPr>
              <a:t>() function </a:t>
            </a:r>
            <a:r>
              <a:rPr lang="en-US" sz="2400" dirty="0">
                <a:latin typeface="Monotype Corsiva" pitchFamily="66" charset="0"/>
                <a:cs typeface="Arial" pitchFamily="34" charset="0"/>
              </a:rPr>
              <a:t>,</a:t>
            </a:r>
            <a:r>
              <a:rPr lang="en-US" sz="2400" dirty="0" smtClean="0">
                <a:latin typeface="Monotype Corsiva" pitchFamily="66" charset="0"/>
                <a:cs typeface="Arial" pitchFamily="34" charset="0"/>
              </a:rPr>
              <a:t> which </a:t>
            </a:r>
            <a:r>
              <a:rPr lang="en-US" sz="2400" dirty="0" smtClean="0">
                <a:latin typeface="Monotype Corsiva" pitchFamily="66" charset="0"/>
                <a:cs typeface="Arial" pitchFamily="34" charset="0"/>
              </a:rPr>
              <a:t>will consider all the possible ways the game can go and returns the best value for that move, assuming the opponent also plays optimally.</a:t>
            </a:r>
          </a:p>
          <a:p>
            <a:pPr algn="just">
              <a:buFont typeface="Wingdings" pitchFamily="2" charset="2"/>
              <a:buChar char="q"/>
            </a:pPr>
            <a:endParaRPr lang="en-US" sz="2400" dirty="0">
              <a:latin typeface="Monotype Corsiva" pitchFamily="66" charset="0"/>
              <a:cs typeface="Arial" pitchFamily="34" charset="0"/>
            </a:endParaRPr>
          </a:p>
        </p:txBody>
      </p:sp>
      <p:pic>
        <p:nvPicPr>
          <p:cNvPr id="3" name="Content Placeholder 2"/>
          <p:cNvPicPr>
            <a:picLocks noGrp="1" noChangeAspect="1"/>
          </p:cNvPicPr>
          <p:nvPr>
            <p:ph sz="half" idx="2"/>
          </p:nvPr>
        </p:nvPicPr>
        <p:blipFill>
          <a:blip r:embed="rId3">
            <a:extLst>
              <a:ext uri="{BEBA8EAE-BF5A-486C-A8C5-ECC9F3942E4B}">
                <a14:imgProps xmlns:a14="http://schemas.microsoft.com/office/drawing/2010/main">
                  <a14:imgLayer r:embed="rId4">
                    <a14:imgEffect>
                      <a14:artisticFilmGrain/>
                    </a14:imgEffect>
                  </a14:imgLayer>
                </a14:imgProps>
              </a:ext>
              <a:ext uri="{28A0092B-C50C-407E-A947-70E740481C1C}">
                <a14:useLocalDpi xmlns:a14="http://schemas.microsoft.com/office/drawing/2010/main" val="0"/>
              </a:ext>
            </a:extLst>
          </a:blip>
          <a:stretch>
            <a:fillRect/>
          </a:stretch>
        </p:blipFill>
        <p:spPr>
          <a:xfrm>
            <a:off x="4499428" y="990600"/>
            <a:ext cx="4644572" cy="487680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8316058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0" b="-20000"/>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200" y="152400"/>
            <a:ext cx="3657600" cy="762000"/>
          </a:xfrm>
        </p:spPr>
        <p:txBody>
          <a:bodyPr>
            <a:normAutofit fontScale="90000"/>
          </a:bodyPr>
          <a:lstStyle/>
          <a:p>
            <a:r>
              <a:rPr lang="en-US" dirty="0" smtClean="0">
                <a:latin typeface="Maiandra GD" pitchFamily="34" charset="0"/>
              </a:rPr>
              <a:t>ALGORITHM’S  EXECUTION WITH  THE  FULL  MOVE  TREE : </a:t>
            </a:r>
            <a:endParaRPr lang="en-US" dirty="0">
              <a:latin typeface="Maiandra GD" pitchFamily="34" charset="0"/>
            </a:endParaRPr>
          </a:p>
        </p:txBody>
      </p:sp>
      <p:pic>
        <p:nvPicPr>
          <p:cNvPr id="7" name="Content Placeholder 6"/>
          <p:cNvPicPr>
            <a:picLocks noGrp="1" noChangeAspect="1"/>
          </p:cNvPicPr>
          <p:nvPr>
            <p:ph idx="1"/>
          </p:nvPr>
        </p:nvPicPr>
        <p:blipFill>
          <a:blip r:embed="rId3" cstate="print">
            <a:duotone>
              <a:prstClr val="black"/>
              <a:schemeClr val="accent1">
                <a:tint val="45000"/>
                <a:satMod val="400000"/>
              </a:schemeClr>
            </a:duotone>
            <a:extLst>
              <a:ext uri="{BEBA8EAE-BF5A-486C-A8C5-ECC9F3942E4B}">
                <a14:imgProps xmlns:a14="http://schemas.microsoft.com/office/drawing/2010/main">
                  <a14:imgLayer r:embed="rId4">
                    <a14:imgEffect>
                      <a14:artisticTexturizer/>
                    </a14:imgEffect>
                    <a14:imgEffect>
                      <a14:saturation sat="0"/>
                    </a14:imgEffect>
                  </a14:imgLayer>
                </a14:imgProps>
              </a:ext>
              <a:ext uri="{28A0092B-C50C-407E-A947-70E740481C1C}">
                <a14:useLocalDpi xmlns:a14="http://schemas.microsoft.com/office/drawing/2010/main" val="0"/>
              </a:ext>
            </a:extLst>
          </a:blip>
          <a:stretch>
            <a:fillRect/>
          </a:stretch>
        </p:blipFill>
        <p:spPr>
          <a:xfrm>
            <a:off x="4495800" y="838200"/>
            <a:ext cx="4495800" cy="55626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6" name="Text Placeholder 5"/>
          <p:cNvSpPr>
            <a:spLocks noGrp="1"/>
          </p:cNvSpPr>
          <p:nvPr>
            <p:ph type="body" sz="half" idx="2"/>
          </p:nvPr>
        </p:nvSpPr>
        <p:spPr>
          <a:xfrm>
            <a:off x="152400" y="1066800"/>
            <a:ext cx="4343400" cy="5715000"/>
          </a:xfrm>
          <a:gradFill flip="none" rotWithShape="1">
            <a:gsLst>
              <a:gs pos="0">
                <a:schemeClr val="bg1">
                  <a:lumMod val="85000"/>
                  <a:shade val="30000"/>
                  <a:satMod val="115000"/>
                </a:schemeClr>
              </a:gs>
              <a:gs pos="50000">
                <a:schemeClr val="bg1">
                  <a:lumMod val="85000"/>
                  <a:shade val="67500"/>
                  <a:satMod val="115000"/>
                </a:schemeClr>
              </a:gs>
              <a:gs pos="100000">
                <a:schemeClr val="bg1">
                  <a:lumMod val="85000"/>
                  <a:shade val="100000"/>
                  <a:satMod val="115000"/>
                </a:schemeClr>
              </a:gs>
            </a:gsLst>
            <a:lin ang="13500000" scaled="1"/>
            <a:tileRect/>
          </a:gradFill>
        </p:spPr>
        <p:txBody>
          <a:bodyPr>
            <a:noAutofit/>
          </a:bodyPr>
          <a:lstStyle/>
          <a:p>
            <a:pPr marL="228600" indent="-228600" algn="just">
              <a:buFont typeface="+mj-lt"/>
              <a:buAutoNum type="arabicPeriod"/>
            </a:pPr>
            <a:r>
              <a:rPr lang="en-US" sz="1150" dirty="0" smtClean="0">
                <a:latin typeface="Arial" pitchFamily="34" charset="0"/>
                <a:cs typeface="Arial" pitchFamily="34" charset="0"/>
              </a:rPr>
              <a:t>It's X's turn in state 1. X generates the states 2, 3, and 4 and calls </a:t>
            </a:r>
            <a:r>
              <a:rPr lang="en-US" sz="1150" dirty="0" err="1" smtClean="0">
                <a:latin typeface="Arial" pitchFamily="34" charset="0"/>
                <a:cs typeface="Arial" pitchFamily="34" charset="0"/>
              </a:rPr>
              <a:t>minimax</a:t>
            </a:r>
            <a:r>
              <a:rPr lang="en-US" sz="1150" dirty="0" smtClean="0">
                <a:latin typeface="Arial" pitchFamily="34" charset="0"/>
                <a:cs typeface="Arial" pitchFamily="34" charset="0"/>
              </a:rPr>
              <a:t> on those states.</a:t>
            </a:r>
          </a:p>
          <a:p>
            <a:pPr marL="285750" indent="-285750" algn="just">
              <a:buFont typeface="+mj-lt"/>
              <a:buAutoNum type="arabicPeriod"/>
            </a:pPr>
            <a:endParaRPr lang="en-US" sz="1150" dirty="0" smtClean="0">
              <a:latin typeface="Arial" pitchFamily="34" charset="0"/>
              <a:cs typeface="Arial" pitchFamily="34" charset="0"/>
            </a:endParaRPr>
          </a:p>
          <a:p>
            <a:pPr marL="228600" indent="-228600" algn="just">
              <a:buFont typeface="+mj-lt"/>
              <a:buAutoNum type="arabicPeriod"/>
            </a:pPr>
            <a:r>
              <a:rPr lang="en-US" sz="1150" dirty="0" smtClean="0">
                <a:latin typeface="Arial" pitchFamily="34" charset="0"/>
                <a:cs typeface="Arial" pitchFamily="34" charset="0"/>
              </a:rPr>
              <a:t>State 2 pushes the score of +10 to state 1's score list, because the game is in an end state.</a:t>
            </a:r>
          </a:p>
          <a:p>
            <a:pPr marL="228600" indent="-228600" algn="just">
              <a:buFont typeface="+mj-lt"/>
              <a:buAutoNum type="arabicPeriod"/>
            </a:pPr>
            <a:endParaRPr lang="en-US" sz="1150" dirty="0" smtClean="0">
              <a:latin typeface="Arial" pitchFamily="34" charset="0"/>
              <a:cs typeface="Arial" pitchFamily="34" charset="0"/>
            </a:endParaRPr>
          </a:p>
          <a:p>
            <a:pPr marL="285750" indent="-285750" algn="just">
              <a:buFont typeface="+mj-lt"/>
              <a:buAutoNum type="arabicPeriod"/>
            </a:pPr>
            <a:r>
              <a:rPr lang="en-US" sz="1150" dirty="0" smtClean="0">
                <a:latin typeface="Arial" pitchFamily="34" charset="0"/>
                <a:cs typeface="Arial" pitchFamily="34" charset="0"/>
              </a:rPr>
              <a:t>State 3 and 4 are not in end states, so 3 generates states 5 and 6 and calls </a:t>
            </a:r>
            <a:r>
              <a:rPr lang="en-US" sz="1150" dirty="0" err="1" smtClean="0">
                <a:latin typeface="Arial" pitchFamily="34" charset="0"/>
                <a:cs typeface="Arial" pitchFamily="34" charset="0"/>
              </a:rPr>
              <a:t>minimax</a:t>
            </a:r>
            <a:r>
              <a:rPr lang="en-US" sz="1150" dirty="0" smtClean="0">
                <a:latin typeface="Arial" pitchFamily="34" charset="0"/>
                <a:cs typeface="Arial" pitchFamily="34" charset="0"/>
              </a:rPr>
              <a:t> on them, while state 4 generates states 7 and 8 and calls </a:t>
            </a:r>
            <a:r>
              <a:rPr lang="en-US" sz="1150" dirty="0" err="1" smtClean="0">
                <a:latin typeface="Arial" pitchFamily="34" charset="0"/>
                <a:cs typeface="Arial" pitchFamily="34" charset="0"/>
              </a:rPr>
              <a:t>minimax</a:t>
            </a:r>
            <a:r>
              <a:rPr lang="en-US" sz="1150" dirty="0" smtClean="0">
                <a:latin typeface="Arial" pitchFamily="34" charset="0"/>
                <a:cs typeface="Arial" pitchFamily="34" charset="0"/>
              </a:rPr>
              <a:t> on them.</a:t>
            </a:r>
          </a:p>
          <a:p>
            <a:pPr marL="228600" indent="-228600" algn="just">
              <a:buFont typeface="+mj-lt"/>
              <a:buAutoNum type="arabicPeriod"/>
            </a:pPr>
            <a:endParaRPr lang="en-US" sz="1150" dirty="0" smtClean="0">
              <a:latin typeface="Arial" pitchFamily="34" charset="0"/>
              <a:cs typeface="Arial" pitchFamily="34" charset="0"/>
            </a:endParaRPr>
          </a:p>
          <a:p>
            <a:pPr marL="285750" indent="-285750" algn="just">
              <a:buFont typeface="+mj-lt"/>
              <a:buAutoNum type="arabicPeriod"/>
            </a:pPr>
            <a:r>
              <a:rPr lang="en-US" sz="1150" dirty="0" smtClean="0">
                <a:latin typeface="Arial" pitchFamily="34" charset="0"/>
                <a:cs typeface="Arial" pitchFamily="34" charset="0"/>
              </a:rPr>
              <a:t>State 5 pushes a score of -10 onto state 3's score list, while the same happens for state 7 which pushes a score of -10 onto state 4's score list.</a:t>
            </a:r>
          </a:p>
          <a:p>
            <a:pPr marL="285750" indent="-285750" algn="just">
              <a:buFont typeface="+mj-lt"/>
              <a:buAutoNum type="arabicPeriod"/>
            </a:pPr>
            <a:endParaRPr lang="en-US" sz="1150" dirty="0" smtClean="0">
              <a:latin typeface="Arial" pitchFamily="34" charset="0"/>
              <a:cs typeface="Arial" pitchFamily="34" charset="0"/>
            </a:endParaRPr>
          </a:p>
          <a:p>
            <a:pPr marL="285750" indent="-285750" algn="just">
              <a:buFont typeface="+mj-lt"/>
              <a:buAutoNum type="arabicPeriod"/>
            </a:pPr>
            <a:r>
              <a:rPr lang="en-US" sz="1150" dirty="0" smtClean="0">
                <a:latin typeface="Arial" pitchFamily="34" charset="0"/>
                <a:cs typeface="Arial" pitchFamily="34" charset="0"/>
              </a:rPr>
              <a:t>State 6 and 8 generate the only available moves, which are end states, and so both of them add the score of +10 to the move lists of states 3 and 4.</a:t>
            </a:r>
          </a:p>
          <a:p>
            <a:pPr marL="285750" indent="-285750" algn="just">
              <a:buFont typeface="+mj-lt"/>
              <a:buAutoNum type="arabicPeriod"/>
            </a:pPr>
            <a:endParaRPr lang="en-US" sz="1150" dirty="0" smtClean="0">
              <a:latin typeface="Arial" pitchFamily="34" charset="0"/>
              <a:cs typeface="Arial" pitchFamily="34" charset="0"/>
            </a:endParaRPr>
          </a:p>
          <a:p>
            <a:pPr marL="285750" indent="-285750" algn="just">
              <a:buFont typeface="+mj-lt"/>
              <a:buAutoNum type="arabicPeriod"/>
            </a:pPr>
            <a:r>
              <a:rPr lang="en-US" sz="1150" dirty="0" smtClean="0">
                <a:latin typeface="Arial" pitchFamily="34" charset="0"/>
                <a:cs typeface="Arial" pitchFamily="34" charset="0"/>
              </a:rPr>
              <a:t>Because it is O's turn in both state 3 and 4, O will seek to find the minimum score, and given the choice between -10 and +10, both states 3 and 4 will yield -10.</a:t>
            </a:r>
          </a:p>
          <a:p>
            <a:pPr marL="228600" indent="-228600" algn="just">
              <a:buFont typeface="+mj-lt"/>
              <a:buAutoNum type="arabicPeriod"/>
            </a:pPr>
            <a:endParaRPr lang="en-US" sz="1150" dirty="0" smtClean="0">
              <a:latin typeface="Arial" pitchFamily="34" charset="0"/>
              <a:cs typeface="Arial" pitchFamily="34" charset="0"/>
            </a:endParaRPr>
          </a:p>
          <a:p>
            <a:pPr marL="285750" indent="-285750" algn="just">
              <a:buFont typeface="+mj-lt"/>
              <a:buAutoNum type="arabicPeriod"/>
            </a:pPr>
            <a:r>
              <a:rPr lang="en-US" sz="1150" dirty="0" smtClean="0">
                <a:latin typeface="Arial" pitchFamily="34" charset="0"/>
                <a:cs typeface="Arial" pitchFamily="34" charset="0"/>
              </a:rPr>
              <a:t>Finally the score list for states 2, 3, and 4 are populated with +10, -10 and -10 respectively, and state 1 seeking to maximize the score will chose the winning move with score +10, state 2.</a:t>
            </a:r>
          </a:p>
          <a:p>
            <a:pPr marL="285750" indent="-285750" algn="just">
              <a:buFont typeface="+mj-lt"/>
              <a:buAutoNum type="arabicPeriod"/>
            </a:pPr>
            <a:endParaRPr lang="en-US" sz="1150" dirty="0" smtClean="0">
              <a:latin typeface="Arial" pitchFamily="34" charset="0"/>
              <a:cs typeface="Arial" pitchFamily="34" charset="0"/>
            </a:endParaRPr>
          </a:p>
          <a:p>
            <a:pPr marL="285750" indent="-285750" algn="just">
              <a:buFont typeface="+mj-lt"/>
              <a:buAutoNum type="arabicPeriod"/>
            </a:pPr>
            <a:r>
              <a:rPr lang="en-US" sz="1150" dirty="0" smtClean="0">
                <a:latin typeface="Arial" pitchFamily="34" charset="0"/>
                <a:cs typeface="Arial" pitchFamily="34" charset="0"/>
              </a:rPr>
              <a:t>That is certainly a lot to take in. And that is why we have a computer execute this algorithm.</a:t>
            </a:r>
            <a:endParaRPr lang="en-US" sz="1150" dirty="0">
              <a:latin typeface="Arial" pitchFamily="34" charset="0"/>
              <a:cs typeface="Arial" pitchFamily="34" charset="0"/>
            </a:endParaRPr>
          </a:p>
        </p:txBody>
      </p:sp>
    </p:spTree>
    <p:extLst>
      <p:ext uri="{BB962C8B-B14F-4D97-AF65-F5344CB8AC3E}">
        <p14:creationId xmlns:p14="http://schemas.microsoft.com/office/powerpoint/2010/main" val="35764296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Placeholder 7"/>
          <p:cNvPicPr>
            <a:picLocks noGrp="1" noChangeAspect="1"/>
          </p:cNvPicPr>
          <p:nvPr>
            <p:ph type="pic" idx="1"/>
          </p:nvPr>
        </p:nvPicPr>
        <p:blipFill rotWithShape="1">
          <a:blip r:embed="rId3" cstate="print">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rcRect l="19708" t="3539" r="20786" b="6335"/>
          <a:stretch/>
        </p:blipFill>
        <p:spPr>
          <a:xfrm>
            <a:off x="304800" y="152400"/>
            <a:ext cx="8686800" cy="6172200"/>
          </a:xfrm>
          <a:prstGeom prst="rect">
            <a:avLst/>
          </a:prstGeom>
          <a:ln>
            <a:noFill/>
          </a:ln>
          <a:effectLst>
            <a:outerShdw blurRad="292100" dist="139700" dir="2700000" algn="tl" rotWithShape="0">
              <a:srgbClr val="333333">
                <a:alpha val="65000"/>
              </a:srgbClr>
            </a:outerShdw>
          </a:effectLst>
        </p:spPr>
      </p:pic>
      <p:sp>
        <p:nvSpPr>
          <p:cNvPr id="7" name="Text Placeholder 6"/>
          <p:cNvSpPr>
            <a:spLocks noGrp="1"/>
          </p:cNvSpPr>
          <p:nvPr>
            <p:ph type="body" sz="half" idx="2"/>
          </p:nvPr>
        </p:nvSpPr>
        <p:spPr>
          <a:xfrm>
            <a:off x="2895600" y="6477000"/>
            <a:ext cx="3505200" cy="381000"/>
          </a:xfrm>
          <a:solidFill>
            <a:schemeClr val="tx1"/>
          </a:solidFill>
        </p:spPr>
        <p:txBody>
          <a:bodyPr>
            <a:normAutofit/>
          </a:bodyPr>
          <a:lstStyle/>
          <a:p>
            <a:r>
              <a:rPr lang="en-US" dirty="0" smtClean="0">
                <a:solidFill>
                  <a:schemeClr val="bg1"/>
                </a:solidFill>
                <a:latin typeface="Arial Black" pitchFamily="34" charset="0"/>
              </a:rPr>
              <a:t>CODE FOR MINIMAX ALGORITHM </a:t>
            </a:r>
            <a:endParaRPr lang="en-US" dirty="0">
              <a:solidFill>
                <a:schemeClr val="bg1"/>
              </a:solidFill>
              <a:latin typeface="Arial Black" pitchFamily="34" charset="0"/>
            </a:endParaRPr>
          </a:p>
        </p:txBody>
      </p:sp>
    </p:spTree>
    <p:extLst>
      <p:ext uri="{BB962C8B-B14F-4D97-AF65-F5344CB8AC3E}">
        <p14:creationId xmlns:p14="http://schemas.microsoft.com/office/powerpoint/2010/main" val="17506485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a:xfrm>
            <a:off x="457200" y="609600"/>
            <a:ext cx="8229600" cy="838200"/>
          </a:xfrm>
        </p:spPr>
        <p:txBody>
          <a:bodyPr>
            <a:normAutofit fontScale="90000"/>
          </a:bodyPr>
          <a:lstStyle/>
          <a:p>
            <a:r>
              <a:rPr lang="en-US" sz="3100" dirty="0" smtClean="0">
                <a:latin typeface="Maiandra GD" pitchFamily="34" charset="0"/>
              </a:rPr>
              <a:t>AN UNBEATABLE TIC TAC TOE:</a:t>
            </a:r>
            <a:br>
              <a:rPr lang="en-US" sz="3100" dirty="0" smtClean="0">
                <a:latin typeface="Maiandra GD" pitchFamily="34" charset="0"/>
              </a:rPr>
            </a:br>
            <a:r>
              <a:rPr lang="en-US" sz="3100" dirty="0" smtClean="0">
                <a:latin typeface="Maiandra GD" pitchFamily="34" charset="0"/>
              </a:rPr>
              <a:t> (THE FINAL RESULT OF THIS PROJECT))</a:t>
            </a:r>
            <a:r>
              <a:rPr lang="en-US" dirty="0" smtClean="0"/>
              <a:t/>
            </a:r>
            <a:br>
              <a:rPr lang="en-US" dirty="0" smtClean="0"/>
            </a:b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3151188"/>
            <a:ext cx="5486400" cy="3173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6"/>
          <p:cNvPicPr>
            <a:picLocks noChangeAspect="1"/>
          </p:cNvPicPr>
          <p:nvPr/>
        </p:nvPicPr>
        <p:blipFill rotWithShape="1">
          <a:blip r:embed="rId3">
            <a:extLst>
              <a:ext uri="{BEBA8EAE-BF5A-486C-A8C5-ECC9F3942E4B}">
                <a14:imgProps xmlns:a14="http://schemas.microsoft.com/office/drawing/2010/main">
                  <a14:imgLayer r:embed="rId4">
                    <a14:imgEffect>
                      <a14:artisticTexturizer/>
                    </a14:imgEffect>
                    <a14:imgEffect>
                      <a14:saturation sat="300000"/>
                    </a14:imgEffect>
                  </a14:imgLayer>
                </a14:imgProps>
              </a:ext>
              <a:ext uri="{28A0092B-C50C-407E-A947-70E740481C1C}">
                <a14:useLocalDpi xmlns:a14="http://schemas.microsoft.com/office/drawing/2010/main" val="0"/>
              </a:ext>
            </a:extLst>
          </a:blip>
          <a:srcRect t="8246" b="6276"/>
          <a:stretch/>
        </p:blipFill>
        <p:spPr>
          <a:xfrm>
            <a:off x="228600" y="1295400"/>
            <a:ext cx="8763000" cy="513269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9256283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2971800" y="6324600"/>
            <a:ext cx="2743200" cy="304800"/>
          </a:xfrm>
          <a:solidFill>
            <a:schemeClr val="bg1"/>
          </a:solidFill>
        </p:spPr>
        <p:txBody>
          <a:bodyPr>
            <a:normAutofit/>
          </a:bodyPr>
          <a:lstStyle/>
          <a:p>
            <a:r>
              <a:rPr lang="en-US" dirty="0" smtClean="0">
                <a:latin typeface="Arial Black" pitchFamily="34" charset="0"/>
              </a:rPr>
              <a:t>SOURCE CODE FOR HTML</a:t>
            </a:r>
            <a:endParaRPr lang="en-US" dirty="0">
              <a:latin typeface="Arial Black" pitchFamily="34" charset="0"/>
            </a:endParaRPr>
          </a:p>
        </p:txBody>
      </p:sp>
      <p:pic>
        <p:nvPicPr>
          <p:cNvPr id="7" name="Picture Placeholder 6"/>
          <p:cNvPicPr>
            <a:picLocks noGrp="1" noChangeAspect="1"/>
          </p:cNvPicPr>
          <p:nvPr>
            <p:ph type="pic" idx="1"/>
          </p:nvPr>
        </p:nvPicPr>
        <p:blipFill rotWithShape="1">
          <a:blip r:embed="rId3" cstate="print">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rcRect l="19717" t="3350" r="20581" b="6434"/>
          <a:stretch/>
        </p:blipFill>
        <p:spPr>
          <a:xfrm>
            <a:off x="304800" y="152400"/>
            <a:ext cx="8610600" cy="60198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867655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Placeholder 4"/>
          <p:cNvPicPr>
            <a:picLocks noGrp="1" noChangeAspect="1"/>
          </p:cNvPicPr>
          <p:nvPr>
            <p:ph type="pic" idx="1"/>
          </p:nvPr>
        </p:nvPicPr>
        <p:blipFill rotWithShape="1">
          <a:blip r:embed="rId3" cstate="print">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rcRect l="19520" t="3351" r="20345" b="7097"/>
          <a:stretch/>
        </p:blipFill>
        <p:spPr>
          <a:xfrm>
            <a:off x="304800" y="228600"/>
            <a:ext cx="8610599" cy="5943600"/>
          </a:xfrm>
          <a:prstGeom prst="rect">
            <a:avLst/>
          </a:prstGeom>
          <a:ln>
            <a:noFill/>
          </a:ln>
          <a:effectLst>
            <a:outerShdw blurRad="292100" dist="139700" dir="2700000" algn="tl" rotWithShape="0">
              <a:srgbClr val="333333">
                <a:alpha val="65000"/>
              </a:srgbClr>
            </a:outerShdw>
          </a:effectLst>
        </p:spPr>
      </p:pic>
      <p:sp>
        <p:nvSpPr>
          <p:cNvPr id="4" name="Text Placeholder 3"/>
          <p:cNvSpPr>
            <a:spLocks noGrp="1"/>
          </p:cNvSpPr>
          <p:nvPr>
            <p:ph type="body" sz="half" idx="2"/>
          </p:nvPr>
        </p:nvSpPr>
        <p:spPr>
          <a:xfrm>
            <a:off x="3657600" y="6400800"/>
            <a:ext cx="1752600" cy="304800"/>
          </a:xfrm>
          <a:solidFill>
            <a:schemeClr val="bg1"/>
          </a:solidFill>
        </p:spPr>
        <p:txBody>
          <a:bodyPr>
            <a:normAutofit/>
          </a:bodyPr>
          <a:lstStyle/>
          <a:p>
            <a:r>
              <a:rPr lang="en-US" b="1" dirty="0" smtClean="0">
                <a:latin typeface="Arial Black" pitchFamily="34" charset="0"/>
              </a:rPr>
              <a:t>CONTINUED….</a:t>
            </a:r>
            <a:endParaRPr lang="en-US" b="1" dirty="0">
              <a:latin typeface="Arial Black" pitchFamily="34" charset="0"/>
            </a:endParaRPr>
          </a:p>
        </p:txBody>
      </p:sp>
    </p:spTree>
    <p:extLst>
      <p:ext uri="{BB962C8B-B14F-4D97-AF65-F5344CB8AC3E}">
        <p14:creationId xmlns:p14="http://schemas.microsoft.com/office/powerpoint/2010/main" val="14439725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8000"/>
            <a:lum/>
          </a:blip>
          <a:srcRect/>
          <a:stretch>
            <a:fillRect t="-17000" b="-17000"/>
          </a:stretch>
        </a:blip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457200" y="381000"/>
            <a:ext cx="8229600" cy="533400"/>
          </a:xfrm>
        </p:spPr>
        <p:txBody>
          <a:bodyPr>
            <a:noAutofit/>
          </a:bodyPr>
          <a:lstStyle/>
          <a:p>
            <a:r>
              <a:rPr lang="en-US" sz="2000" b="1" dirty="0">
                <a:latin typeface="Maiandra GD" pitchFamily="34" charset="0"/>
              </a:rPr>
              <a:t>Below are the winning percentages for the different combinations of </a:t>
            </a:r>
            <a:r>
              <a:rPr lang="en-US" sz="2000" b="1" dirty="0" err="1">
                <a:latin typeface="Maiandra GD" pitchFamily="34" charset="0"/>
              </a:rPr>
              <a:t>minimax</a:t>
            </a:r>
            <a:r>
              <a:rPr lang="en-US" sz="2000" b="1" dirty="0">
                <a:latin typeface="Maiandra GD" pitchFamily="34" charset="0"/>
              </a:rPr>
              <a:t> and random players, with 1000 games played for each combination:</a:t>
            </a:r>
          </a:p>
        </p:txBody>
      </p:sp>
      <p:sp>
        <p:nvSpPr>
          <p:cNvPr id="10" name="Content Placeholder 9"/>
          <p:cNvSpPr>
            <a:spLocks noGrp="1"/>
          </p:cNvSpPr>
          <p:nvPr>
            <p:ph idx="1"/>
          </p:nvPr>
        </p:nvSpPr>
        <p:spPr>
          <a:xfrm>
            <a:off x="457200" y="1600200"/>
            <a:ext cx="8229600" cy="5029200"/>
          </a:xfrm>
        </p:spPr>
        <p:txBody>
          <a:bodyPr>
            <a:normAutofit/>
          </a:bodyPr>
          <a:lstStyle/>
          <a:p>
            <a:endParaRPr lang="en-US" dirty="0" smtClean="0"/>
          </a:p>
          <a:p>
            <a:endParaRPr lang="en-US" dirty="0"/>
          </a:p>
          <a:p>
            <a:endParaRPr lang="en-US" dirty="0" smtClean="0"/>
          </a:p>
          <a:p>
            <a:endParaRPr lang="en-US" dirty="0"/>
          </a:p>
          <a:p>
            <a:endParaRPr lang="en-US" dirty="0" smtClean="0"/>
          </a:p>
          <a:p>
            <a:endParaRPr lang="en-US" dirty="0"/>
          </a:p>
          <a:p>
            <a:endParaRPr lang="en-US" sz="2000" dirty="0" smtClean="0">
              <a:latin typeface="Maiandra GD" pitchFamily="34" charset="0"/>
            </a:endParaRPr>
          </a:p>
          <a:p>
            <a:pPr marL="0" indent="0">
              <a:buNone/>
            </a:pPr>
            <a:r>
              <a:rPr lang="en-US" sz="2000" b="1" dirty="0" smtClean="0">
                <a:latin typeface="Maiandra GD" pitchFamily="34" charset="0"/>
              </a:rPr>
              <a:t>We </a:t>
            </a:r>
            <a:r>
              <a:rPr lang="en-US" sz="2000" b="1" dirty="0">
                <a:latin typeface="Maiandra GD" pitchFamily="34" charset="0"/>
              </a:rPr>
              <a:t>can see that if both players play perfectly, only a draw is possible, but X is more likely to win if both players play at random.</a:t>
            </a:r>
          </a:p>
        </p:txBody>
      </p:sp>
      <p:pic>
        <p:nvPicPr>
          <p:cNvPr id="11" name="Picture 10"/>
          <p:cNvPicPr>
            <a:picLocks noChangeAspect="1"/>
          </p:cNvPicPr>
          <p:nvPr/>
        </p:nvPicPr>
        <p:blipFill>
          <a:blip r:embed="rId3">
            <a:extLst>
              <a:ext uri="{BEBA8EAE-BF5A-486C-A8C5-ECC9F3942E4B}">
                <a14:imgProps xmlns:a14="http://schemas.microsoft.com/office/drawing/2010/main">
                  <a14:imgLayer r:embed="rId4">
                    <a14:imgEffect>
                      <a14:artisticTexturizer/>
                    </a14:imgEffect>
                    <a14:imgEffect>
                      <a14:saturation sat="200000"/>
                    </a14:imgEffect>
                  </a14:imgLayer>
                </a14:imgProps>
              </a:ext>
              <a:ext uri="{28A0092B-C50C-407E-A947-70E740481C1C}">
                <a14:useLocalDpi xmlns:a14="http://schemas.microsoft.com/office/drawing/2010/main" val="0"/>
              </a:ext>
            </a:extLst>
          </a:blip>
          <a:stretch>
            <a:fillRect/>
          </a:stretch>
        </p:blipFill>
        <p:spPr>
          <a:xfrm>
            <a:off x="628650" y="1503218"/>
            <a:ext cx="7886700" cy="35813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5636731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437</TotalTime>
  <Words>788</Words>
  <Application>Microsoft Office PowerPoint</Application>
  <PresentationFormat>On-screen Show (4:3)</PresentationFormat>
  <Paragraphs>75</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THE   MARS  COLONISATION  PROGRAM    -  MICROSOFT</vt:lpstr>
      <vt:lpstr>ABOUT :  TIC TAC TOE</vt:lpstr>
      <vt:lpstr>MINIMAX  ALGORITHM</vt:lpstr>
      <vt:lpstr>ALGORITHM’S  EXECUTION WITH  THE  FULL  MOVE  TREE : </vt:lpstr>
      <vt:lpstr>PowerPoint Presentation</vt:lpstr>
      <vt:lpstr>AN UNBEATABLE TIC TAC TOE:  (THE FINAL RESULT OF THIS PROJECT)) </vt:lpstr>
      <vt:lpstr>PowerPoint Presentation</vt:lpstr>
      <vt:lpstr>PowerPoint Presentation</vt:lpstr>
      <vt:lpstr>Below are the winning percentages for the different combinations of minimax and random players, with 1000 games played for each combination:</vt:lpstr>
      <vt:lpstr>CONCLUSION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MARS  COLONISATION  PROGRAM                        -  MICROSOFT</dc:title>
  <dc:creator>Sneha Gope</dc:creator>
  <cp:lastModifiedBy>Sneha Gope</cp:lastModifiedBy>
  <cp:revision>27</cp:revision>
  <dcterms:created xsi:type="dcterms:W3CDTF">2006-08-16T00:00:00Z</dcterms:created>
  <dcterms:modified xsi:type="dcterms:W3CDTF">2020-07-13T17:32:25Z</dcterms:modified>
</cp:coreProperties>
</file>